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  <p:sldMasterId id="2147483686" r:id="rId6"/>
    <p:sldMasterId id="2147483687" r:id="rId7"/>
    <p:sldMasterId id="2147483688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</p:sldIdLst>
  <p:sldSz cy="5143500" cx="9144000"/>
  <p:notesSz cx="6858000" cy="9144000"/>
  <p:embeddedFontLst>
    <p:embeddedFont>
      <p:font typeface="Libre Franklin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  <p:embeddedFont>
      <p:font typeface="Quattrocento Sans"/>
      <p:regular r:id="rId45"/>
      <p:bold r:id="rId46"/>
      <p:italic r:id="rId47"/>
      <p:boldItalic r:id="rId48"/>
    </p:embeddedFont>
    <p:embeddedFont>
      <p:font typeface="Helvetica Neue"/>
      <p:regular r:id="rId49"/>
      <p:bold r:id="rId50"/>
      <p:italic r:id="rId51"/>
      <p:boldItalic r:id="rId52"/>
    </p:embeddedFont>
    <p:embeddedFont>
      <p:font typeface="Arial Black"/>
      <p:regular r:id="rId53"/>
    </p:embeddedFont>
    <p:embeddedFont>
      <p:font typeface="Comfortaa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361A94-0679-45CF-9694-0D49D30590F1}">
  <a:tblStyle styleId="{03361A94-0679-45CF-9694-0D49D30590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44" Type="http://schemas.openxmlformats.org/officeDocument/2006/relationships/font" Target="fonts/Lato-boldItalic.fntdata"/><Relationship Id="rId43" Type="http://schemas.openxmlformats.org/officeDocument/2006/relationships/font" Target="fonts/Lato-italic.fntdata"/><Relationship Id="rId46" Type="http://schemas.openxmlformats.org/officeDocument/2006/relationships/font" Target="fonts/QuattrocentoSans-bold.fntdata"/><Relationship Id="rId45" Type="http://schemas.openxmlformats.org/officeDocument/2006/relationships/font" Target="fonts/QuattrocentoSans-regular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QuattrocentoSans-boldItalic.fntdata"/><Relationship Id="rId47" Type="http://schemas.openxmlformats.org/officeDocument/2006/relationships/font" Target="fonts/QuattrocentoSans-italic.fntdata"/><Relationship Id="rId49" Type="http://schemas.openxmlformats.org/officeDocument/2006/relationships/font" Target="fonts/HelveticaNeue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LibreFranklin-italic.fntdata"/><Relationship Id="rId30" Type="http://schemas.openxmlformats.org/officeDocument/2006/relationships/font" Target="fonts/LibreFranklin-bold.fntdata"/><Relationship Id="rId33" Type="http://schemas.openxmlformats.org/officeDocument/2006/relationships/font" Target="fonts/Roboto-regular.fntdata"/><Relationship Id="rId32" Type="http://schemas.openxmlformats.org/officeDocument/2006/relationships/font" Target="fonts/LibreFranklin-boldItalic.fntdata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Montserrat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font" Target="fonts/LibreFranklin-regular.fntdata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schemas.openxmlformats.org/officeDocument/2006/relationships/font" Target="fonts/ArialBlack-regular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2.xml"/><Relationship Id="rId55" Type="http://schemas.openxmlformats.org/officeDocument/2006/relationships/font" Target="fonts/Comfortaa-bold.fntdata"/><Relationship Id="rId10" Type="http://schemas.openxmlformats.org/officeDocument/2006/relationships/slide" Target="slides/slide1.xml"/><Relationship Id="rId54" Type="http://schemas.openxmlformats.org/officeDocument/2006/relationships/font" Target="fonts/Comfortaa-regular.fntdata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fce8c8148_1_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afce8c8148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afce8c8148_1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afce8c8148_1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afce8c8148_1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afce8c8148_1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afce8c8148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afce8c8148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afce8c8148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afce8c8148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afce8c8148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afce8c8148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afce8c8148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afce8c8148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afce8c8148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afce8c8148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afce8c8148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afce8c8148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afce8c8148_1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afce8c8148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afce8c8148_1_368:notes"/>
          <p:cNvSpPr/>
          <p:nvPr>
            <p:ph idx="2" type="sldImg"/>
          </p:nvPr>
        </p:nvSpPr>
        <p:spPr>
          <a:xfrm>
            <a:off x="381391" y="685800"/>
            <a:ext cx="609521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2afce8c8148_1_36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fce8c8148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g2afce8c8148_1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fce8c8148_1_1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afce8c8148_1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fce8c8148_1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afce8c8148_1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fce8c8148_1_1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afce8c8148_1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fce8c8148_1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afce8c8148_1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afce8c8148_1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afce8c8148_1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fce8c8148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afce8c8148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afce8c8148_1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afce8c8148_1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Blank">
  <p:cSld name="45_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>
            <p:ph idx="2" type="pic"/>
          </p:nvPr>
        </p:nvSpPr>
        <p:spPr>
          <a:xfrm>
            <a:off x="0" y="0"/>
            <a:ext cx="4290432" cy="438243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0" name="Google Shape;110;p24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2" name="Google Shape;112;p24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6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23" name="Google Shape;123;p26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4" name="Google Shape;124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7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7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1" name="Google Shape;131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9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idx="1" type="subTitle"/>
          </p:nvPr>
        </p:nvSpPr>
        <p:spPr>
          <a:xfrm>
            <a:off x="311703" y="2913276"/>
            <a:ext cx="8520599" cy="1170642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 Black"/>
              <a:buNone/>
              <a:defRPr b="1" i="0" sz="19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800"/>
            </a:lvl9pPr>
          </a:lstStyle>
          <a:p/>
        </p:txBody>
      </p:sp>
      <p:sp>
        <p:nvSpPr>
          <p:cNvPr id="152" name="Google Shape;152;p31"/>
          <p:cNvSpPr txBox="1"/>
          <p:nvPr>
            <p:ph type="ctrTitle"/>
          </p:nvPr>
        </p:nvSpPr>
        <p:spPr>
          <a:xfrm>
            <a:off x="311710" y="1032579"/>
            <a:ext cx="8520599" cy="1674186"/>
          </a:xfrm>
          <a:prstGeom prst="rect">
            <a:avLst/>
          </a:prstGeom>
          <a:noFill/>
          <a:ln>
            <a:noFill/>
          </a:ln>
        </p:spPr>
        <p:txBody>
          <a:bodyPr anchorCtr="0" anchor="b" bIns="33950" lIns="33950" spcFirstLastPara="1" rIns="33950" wrap="square" tIns="339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 Black"/>
              <a:buNone/>
              <a:defRPr b="1" i="0" sz="48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153" name="Google Shape;153;p31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325189" y="208955"/>
            <a:ext cx="8534398" cy="110712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1" i="0" sz="32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56" name="Google Shape;156;p32"/>
          <p:cNvSpPr txBox="1"/>
          <p:nvPr>
            <p:ph idx="1" type="body"/>
          </p:nvPr>
        </p:nvSpPr>
        <p:spPr>
          <a:xfrm>
            <a:off x="344186" y="1464469"/>
            <a:ext cx="2631127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57" name="Google Shape;157;p32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8" name="Google Shape;158;p32"/>
          <p:cNvSpPr txBox="1"/>
          <p:nvPr>
            <p:ph idx="2" type="body"/>
          </p:nvPr>
        </p:nvSpPr>
        <p:spPr>
          <a:xfrm>
            <a:off x="3170041" y="1464469"/>
            <a:ext cx="2631127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59" name="Google Shape;159;p32"/>
          <p:cNvSpPr txBox="1"/>
          <p:nvPr>
            <p:ph idx="3" type="body"/>
          </p:nvPr>
        </p:nvSpPr>
        <p:spPr>
          <a:xfrm>
            <a:off x="5995781" y="1464469"/>
            <a:ext cx="2631127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body">
  <p:cSld name="5_Title and 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title"/>
          </p:nvPr>
        </p:nvSpPr>
        <p:spPr>
          <a:xfrm>
            <a:off x="326416" y="210060"/>
            <a:ext cx="8534398" cy="110712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1" i="0" sz="32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62" name="Google Shape;162;p33"/>
          <p:cNvSpPr txBox="1"/>
          <p:nvPr>
            <p:ph idx="1" type="body"/>
          </p:nvPr>
        </p:nvSpPr>
        <p:spPr>
          <a:xfrm>
            <a:off x="344186" y="1464469"/>
            <a:ext cx="1964988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4" name="Google Shape;164;p33"/>
          <p:cNvSpPr txBox="1"/>
          <p:nvPr>
            <p:ph idx="2" type="body"/>
          </p:nvPr>
        </p:nvSpPr>
        <p:spPr>
          <a:xfrm>
            <a:off x="4529970" y="1464469"/>
            <a:ext cx="1966149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65" name="Google Shape;165;p33"/>
          <p:cNvSpPr txBox="1"/>
          <p:nvPr>
            <p:ph idx="3" type="body"/>
          </p:nvPr>
        </p:nvSpPr>
        <p:spPr>
          <a:xfrm>
            <a:off x="2440407" y="1464469"/>
            <a:ext cx="1964988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66" name="Google Shape;166;p33"/>
          <p:cNvSpPr txBox="1"/>
          <p:nvPr>
            <p:ph idx="4" type="body"/>
          </p:nvPr>
        </p:nvSpPr>
        <p:spPr>
          <a:xfrm>
            <a:off x="6612492" y="1464469"/>
            <a:ext cx="1966149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body">
  <p:cSld name="1_Title and bod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/>
          <p:nvPr>
            <p:ph type="title"/>
          </p:nvPr>
        </p:nvSpPr>
        <p:spPr>
          <a:xfrm>
            <a:off x="326127" y="210060"/>
            <a:ext cx="8534398" cy="110712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1" i="0" sz="32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69" name="Google Shape;169;p34"/>
          <p:cNvSpPr txBox="1"/>
          <p:nvPr>
            <p:ph idx="1" type="body"/>
          </p:nvPr>
        </p:nvSpPr>
        <p:spPr>
          <a:xfrm>
            <a:off x="344186" y="1464469"/>
            <a:ext cx="3988311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70" name="Google Shape;170;p34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1" name="Google Shape;171;p34"/>
          <p:cNvSpPr txBox="1"/>
          <p:nvPr>
            <p:ph idx="2" type="body"/>
          </p:nvPr>
        </p:nvSpPr>
        <p:spPr>
          <a:xfrm>
            <a:off x="4521875" y="1464469"/>
            <a:ext cx="3988311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 type="secHead">
  <p:cSld name="SECTION_HEAD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/>
          <p:nvPr>
            <p:ph type="title"/>
          </p:nvPr>
        </p:nvSpPr>
        <p:spPr>
          <a:xfrm>
            <a:off x="311703" y="2139702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 Black"/>
              <a:buNone/>
              <a:defRPr b="1" i="0" sz="32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4" name="Google Shape;174;p35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body">
  <p:cSld name="6_Title and bod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6"/>
          <p:cNvSpPr txBox="1"/>
          <p:nvPr>
            <p:ph type="title"/>
          </p:nvPr>
        </p:nvSpPr>
        <p:spPr>
          <a:xfrm>
            <a:off x="324720" y="210345"/>
            <a:ext cx="8534398" cy="110712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1" i="0" sz="32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7" name="Google Shape;177;p36"/>
          <p:cNvSpPr txBox="1"/>
          <p:nvPr>
            <p:ph idx="1" type="body"/>
          </p:nvPr>
        </p:nvSpPr>
        <p:spPr>
          <a:xfrm>
            <a:off x="344186" y="1464469"/>
            <a:ext cx="2631127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78" name="Google Shape;178;p36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body">
  <p:cSld name="3_Title and bod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>
            <p:ph type="title"/>
          </p:nvPr>
        </p:nvSpPr>
        <p:spPr>
          <a:xfrm>
            <a:off x="326127" y="210060"/>
            <a:ext cx="8534398" cy="110712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1" i="0" sz="32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1" name="Google Shape;181;p37"/>
          <p:cNvSpPr txBox="1"/>
          <p:nvPr>
            <p:ph idx="1" type="body"/>
          </p:nvPr>
        </p:nvSpPr>
        <p:spPr>
          <a:xfrm>
            <a:off x="344186" y="1464469"/>
            <a:ext cx="3988311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82" name="Google Shape;182;p37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body">
  <p:cSld name="2_Title and bod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/>
          <p:nvPr>
            <p:ph type="title"/>
          </p:nvPr>
        </p:nvSpPr>
        <p:spPr>
          <a:xfrm>
            <a:off x="326127" y="210060"/>
            <a:ext cx="8534398" cy="110712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1" i="0" sz="32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5" name="Google Shape;185;p38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body">
  <p:cSld name="4_Title and 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9"/>
          <p:cNvSpPr/>
          <p:nvPr>
            <p:ph idx="2" type="pic"/>
          </p:nvPr>
        </p:nvSpPr>
        <p:spPr>
          <a:xfrm>
            <a:off x="3211717" y="1530549"/>
            <a:ext cx="2677380" cy="2171902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39"/>
          <p:cNvSpPr/>
          <p:nvPr>
            <p:ph idx="3" type="pic"/>
          </p:nvPr>
        </p:nvSpPr>
        <p:spPr>
          <a:xfrm>
            <a:off x="6043231" y="1530549"/>
            <a:ext cx="2677380" cy="2171902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39"/>
          <p:cNvSpPr txBox="1"/>
          <p:nvPr>
            <p:ph type="title"/>
          </p:nvPr>
        </p:nvSpPr>
        <p:spPr>
          <a:xfrm>
            <a:off x="325189" y="208955"/>
            <a:ext cx="8534398" cy="110712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1" i="0" sz="32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0" name="Google Shape;190;p39"/>
          <p:cNvSpPr txBox="1"/>
          <p:nvPr>
            <p:ph idx="1" type="body"/>
          </p:nvPr>
        </p:nvSpPr>
        <p:spPr>
          <a:xfrm>
            <a:off x="344186" y="1464469"/>
            <a:ext cx="2631127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91" name="Google Shape;191;p39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92" name="Google Shape;192;p39"/>
          <p:cNvSpPr txBox="1"/>
          <p:nvPr>
            <p:ph idx="4" type="body"/>
          </p:nvPr>
        </p:nvSpPr>
        <p:spPr>
          <a:xfrm>
            <a:off x="3171025" y="3760884"/>
            <a:ext cx="2022470" cy="29703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Libre Franklin"/>
              <a:buNone/>
              <a:defRPr b="0" i="1" sz="700" u="none" cap="none" strike="noStrik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93" name="Google Shape;193;p39"/>
          <p:cNvSpPr txBox="1"/>
          <p:nvPr>
            <p:ph idx="5" type="body"/>
          </p:nvPr>
        </p:nvSpPr>
        <p:spPr>
          <a:xfrm>
            <a:off x="6002539" y="3760884"/>
            <a:ext cx="2022470" cy="29703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Libre Franklin"/>
              <a:buNone/>
              <a:defRPr b="0" i="1" sz="700" u="none" cap="none" strike="noStrik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body">
  <p:cSld name="7_Title and bod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/>
          <p:nvPr>
            <p:ph idx="2" type="pic"/>
          </p:nvPr>
        </p:nvSpPr>
        <p:spPr>
          <a:xfrm>
            <a:off x="6658721" y="3084807"/>
            <a:ext cx="1933927" cy="1176933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40"/>
          <p:cNvSpPr/>
          <p:nvPr>
            <p:ph idx="3" type="pic"/>
          </p:nvPr>
        </p:nvSpPr>
        <p:spPr>
          <a:xfrm>
            <a:off x="4572000" y="3084807"/>
            <a:ext cx="1933927" cy="1176933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40"/>
          <p:cNvSpPr/>
          <p:nvPr>
            <p:ph idx="4" type="pic"/>
          </p:nvPr>
        </p:nvSpPr>
        <p:spPr>
          <a:xfrm>
            <a:off x="2483776" y="3084807"/>
            <a:ext cx="1933927" cy="1176933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40"/>
          <p:cNvSpPr/>
          <p:nvPr>
            <p:ph idx="5" type="pic"/>
          </p:nvPr>
        </p:nvSpPr>
        <p:spPr>
          <a:xfrm>
            <a:off x="6658721" y="1534120"/>
            <a:ext cx="1933927" cy="1176933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40"/>
          <p:cNvSpPr/>
          <p:nvPr>
            <p:ph idx="6" type="pic"/>
          </p:nvPr>
        </p:nvSpPr>
        <p:spPr>
          <a:xfrm>
            <a:off x="4572000" y="1534120"/>
            <a:ext cx="1933927" cy="1176933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40"/>
          <p:cNvSpPr/>
          <p:nvPr>
            <p:ph idx="7" type="pic"/>
          </p:nvPr>
        </p:nvSpPr>
        <p:spPr>
          <a:xfrm>
            <a:off x="2483776" y="1534120"/>
            <a:ext cx="1933927" cy="1176933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40"/>
          <p:cNvSpPr txBox="1"/>
          <p:nvPr>
            <p:ph type="title"/>
          </p:nvPr>
        </p:nvSpPr>
        <p:spPr>
          <a:xfrm>
            <a:off x="326416" y="210060"/>
            <a:ext cx="8534398" cy="110712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1" i="0" sz="32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2" name="Google Shape;202;p40"/>
          <p:cNvSpPr txBox="1"/>
          <p:nvPr>
            <p:ph idx="1" type="body"/>
          </p:nvPr>
        </p:nvSpPr>
        <p:spPr>
          <a:xfrm>
            <a:off x="344186" y="1464469"/>
            <a:ext cx="1964988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3" name="Google Shape;203;p40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4" name="Google Shape;204;p40"/>
          <p:cNvSpPr txBox="1"/>
          <p:nvPr>
            <p:ph idx="8" type="body"/>
          </p:nvPr>
        </p:nvSpPr>
        <p:spPr>
          <a:xfrm>
            <a:off x="2443084" y="2769487"/>
            <a:ext cx="2022470" cy="29703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Libre Franklin"/>
              <a:buNone/>
              <a:defRPr b="0" i="1" sz="700" u="none" cap="none" strike="noStrik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5" name="Google Shape;205;p40"/>
          <p:cNvSpPr txBox="1"/>
          <p:nvPr>
            <p:ph idx="9" type="body"/>
          </p:nvPr>
        </p:nvSpPr>
        <p:spPr>
          <a:xfrm>
            <a:off x="4531308" y="2769487"/>
            <a:ext cx="2022470" cy="29703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Libre Franklin"/>
              <a:buNone/>
              <a:defRPr b="0" i="1" sz="700" u="none" cap="none" strike="noStrik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6" name="Google Shape;206;p40"/>
          <p:cNvSpPr txBox="1"/>
          <p:nvPr>
            <p:ph idx="13" type="body"/>
          </p:nvPr>
        </p:nvSpPr>
        <p:spPr>
          <a:xfrm>
            <a:off x="6618029" y="2769487"/>
            <a:ext cx="2022470" cy="29703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Libre Franklin"/>
              <a:buNone/>
              <a:defRPr b="0" i="1" sz="700" u="none" cap="none" strike="noStrik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7" name="Google Shape;207;p40"/>
          <p:cNvSpPr txBox="1"/>
          <p:nvPr>
            <p:ph idx="14" type="body"/>
          </p:nvPr>
        </p:nvSpPr>
        <p:spPr>
          <a:xfrm>
            <a:off x="2443084" y="4320174"/>
            <a:ext cx="2022470" cy="29703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Libre Franklin"/>
              <a:buNone/>
              <a:defRPr b="0" i="1" sz="700" u="none" cap="none" strike="noStrik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8" name="Google Shape;208;p40"/>
          <p:cNvSpPr txBox="1"/>
          <p:nvPr>
            <p:ph idx="15" type="body"/>
          </p:nvPr>
        </p:nvSpPr>
        <p:spPr>
          <a:xfrm>
            <a:off x="4531308" y="4320174"/>
            <a:ext cx="2022470" cy="29703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Libre Franklin"/>
              <a:buNone/>
              <a:defRPr b="0" i="1" sz="700" u="none" cap="none" strike="noStrik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9" name="Google Shape;209;p40"/>
          <p:cNvSpPr txBox="1"/>
          <p:nvPr>
            <p:ph idx="16" type="body"/>
          </p:nvPr>
        </p:nvSpPr>
        <p:spPr>
          <a:xfrm>
            <a:off x="6618029" y="4320174"/>
            <a:ext cx="2022470" cy="29703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Libre Franklin"/>
              <a:buNone/>
              <a:defRPr b="0" i="1" sz="700" u="none" cap="none" strike="noStrik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body">
  <p:cSld name="8_Title and body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/>
          <p:nvPr>
            <p:ph idx="2" type="pic"/>
          </p:nvPr>
        </p:nvSpPr>
        <p:spPr>
          <a:xfrm>
            <a:off x="4572000" y="1531620"/>
            <a:ext cx="1931608" cy="273012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41"/>
          <p:cNvSpPr/>
          <p:nvPr>
            <p:ph idx="3" type="pic"/>
          </p:nvPr>
        </p:nvSpPr>
        <p:spPr>
          <a:xfrm>
            <a:off x="2483776" y="1531620"/>
            <a:ext cx="1931608" cy="273012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41"/>
          <p:cNvSpPr/>
          <p:nvPr>
            <p:ph idx="4" type="pic"/>
          </p:nvPr>
        </p:nvSpPr>
        <p:spPr>
          <a:xfrm>
            <a:off x="6658721" y="1531620"/>
            <a:ext cx="1931608" cy="273012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41"/>
          <p:cNvSpPr txBox="1"/>
          <p:nvPr>
            <p:ph type="title"/>
          </p:nvPr>
        </p:nvSpPr>
        <p:spPr>
          <a:xfrm>
            <a:off x="326416" y="210060"/>
            <a:ext cx="8534398" cy="110712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1" i="0" sz="3200" u="none" cap="none" strike="noStrike">
                <a:solidFill>
                  <a:srgbClr val="0072BC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15" name="Google Shape;215;p41"/>
          <p:cNvSpPr txBox="1"/>
          <p:nvPr>
            <p:ph idx="1" type="body"/>
          </p:nvPr>
        </p:nvSpPr>
        <p:spPr>
          <a:xfrm>
            <a:off x="344186" y="1464469"/>
            <a:ext cx="1964988" cy="3070275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"/>
              <a:buNone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16" name="Google Shape;216;p41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C5EB"/>
              </a:buClr>
              <a:buSzPts val="1000"/>
              <a:buFont typeface="Quattrocento Sans"/>
              <a:buNone/>
              <a:defRPr b="1" i="0" sz="1000" u="none" cap="none" strike="noStrike">
                <a:solidFill>
                  <a:srgbClr val="92C5EB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41"/>
          <p:cNvSpPr txBox="1"/>
          <p:nvPr>
            <p:ph idx="5" type="body"/>
          </p:nvPr>
        </p:nvSpPr>
        <p:spPr>
          <a:xfrm>
            <a:off x="2443084" y="4320174"/>
            <a:ext cx="2022470" cy="29703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Libre Franklin"/>
              <a:buNone/>
              <a:defRPr b="0" i="1" sz="700" u="none" cap="none" strike="noStrik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18" name="Google Shape;218;p41"/>
          <p:cNvSpPr txBox="1"/>
          <p:nvPr>
            <p:ph idx="6" type="body"/>
          </p:nvPr>
        </p:nvSpPr>
        <p:spPr>
          <a:xfrm>
            <a:off x="4531308" y="4320174"/>
            <a:ext cx="2022470" cy="29703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Libre Franklin"/>
              <a:buNone/>
              <a:defRPr b="0" i="1" sz="700" u="none" cap="none" strike="noStrik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19" name="Google Shape;219;p41"/>
          <p:cNvSpPr txBox="1"/>
          <p:nvPr>
            <p:ph idx="7" type="body"/>
          </p:nvPr>
        </p:nvSpPr>
        <p:spPr>
          <a:xfrm>
            <a:off x="6618029" y="4320174"/>
            <a:ext cx="2022470" cy="297033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Libre Franklin"/>
              <a:buNone/>
              <a:defRPr b="0" i="1" sz="700" u="none" cap="none" strike="noStrike">
                <a:solidFill>
                  <a:srgbClr val="5D5D5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  <a:defRPr b="0" i="0" sz="3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pos="5436">
          <p15:clr>
            <a:srgbClr val="F26B43"/>
          </p15:clr>
        </p15:guide>
        <p15:guide id="3" pos="324">
          <p15:clr>
            <a:srgbClr val="F26B43"/>
          </p15:clr>
        </p15:guide>
        <p15:guide id="4" orient="horz" pos="1620">
          <p15:clr>
            <a:srgbClr val="F26B43"/>
          </p15:clr>
        </p15:guide>
        <p15:guide id="5" orient="horz" pos="3006">
          <p15:clr>
            <a:srgbClr val="F26B43"/>
          </p15:clr>
        </p15:guide>
        <p15:guide id="6" orient="horz" pos="2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311703" y="445028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0"/>
          <p:cNvSpPr txBox="1"/>
          <p:nvPr>
            <p:ph idx="1" type="body"/>
          </p:nvPr>
        </p:nvSpPr>
        <p:spPr>
          <a:xfrm>
            <a:off x="311703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3950" lIns="33950" spcFirstLastPara="1" rIns="33950" wrap="square" tIns="3395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Relationship Id="rId4" Type="http://schemas.openxmlformats.org/officeDocument/2006/relationships/image" Target="../media/image12.png"/><Relationship Id="rId5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Relationship Id="rId4" Type="http://schemas.openxmlformats.org/officeDocument/2006/relationships/image" Target="../media/image11.jpg"/><Relationship Id="rId5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jpg"/><Relationship Id="rId4" Type="http://schemas.openxmlformats.org/officeDocument/2006/relationships/image" Target="../media/image2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Relationship Id="rId4" Type="http://schemas.openxmlformats.org/officeDocument/2006/relationships/image" Target="../media/image18.jpg"/><Relationship Id="rId5" Type="http://schemas.openxmlformats.org/officeDocument/2006/relationships/image" Target="../media/image22.jpg"/><Relationship Id="rId6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HalamBalam/medsi_email_classifier" TargetMode="External"/><Relationship Id="rId4" Type="http://schemas.openxmlformats.org/officeDocument/2006/relationships/image" Target="../media/image3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Relationship Id="rId4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jpg"/><Relationship Id="rId10" Type="http://schemas.openxmlformats.org/officeDocument/2006/relationships/image" Target="../media/image17.jpg"/><Relationship Id="rId13" Type="http://schemas.openxmlformats.org/officeDocument/2006/relationships/image" Target="../media/image13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/>
          <p:nvPr/>
        </p:nvSpPr>
        <p:spPr>
          <a:xfrm>
            <a:off x="0" y="0"/>
            <a:ext cx="9144000" cy="52306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42"/>
          <p:cNvSpPr txBox="1"/>
          <p:nvPr/>
        </p:nvSpPr>
        <p:spPr>
          <a:xfrm>
            <a:off x="685800" y="1890794"/>
            <a:ext cx="6943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Автоматическое чтение гарантийных писем</a:t>
            </a:r>
            <a:endParaRPr b="1" i="0" sz="2400" u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pasted-movie.gif" id="226" name="Google Shape;22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0160" y="251202"/>
            <a:ext cx="1173873" cy="71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2"/>
          <p:cNvSpPr txBox="1"/>
          <p:nvPr/>
        </p:nvSpPr>
        <p:spPr>
          <a:xfrm>
            <a:off x="5434965" y="4174808"/>
            <a:ext cx="3257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8" name="Google Shape;228;p42"/>
          <p:cNvSpPr txBox="1"/>
          <p:nvPr/>
        </p:nvSpPr>
        <p:spPr>
          <a:xfrm>
            <a:off x="1790100" y="4044969"/>
            <a:ext cx="6943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Решение кейса </a:t>
            </a:r>
            <a:endParaRPr b="1" sz="19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 команды BioMind</a:t>
            </a:r>
            <a:endParaRPr b="1" i="0" sz="1900" u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9" name="Google Shape;22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325" y="218250"/>
            <a:ext cx="1571775" cy="4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526" y="2609575"/>
            <a:ext cx="2395914" cy="227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0" name="Google Shape;340;p51"/>
          <p:cNvCxnSpPr/>
          <p:nvPr/>
        </p:nvCxnSpPr>
        <p:spPr>
          <a:xfrm>
            <a:off x="468449" y="427603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1" name="Google Shape;341;p51"/>
          <p:cNvSpPr/>
          <p:nvPr/>
        </p:nvSpPr>
        <p:spPr>
          <a:xfrm>
            <a:off x="480263" y="580563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2" name="Google Shape;342;p51"/>
          <p:cNvSpPr txBox="1"/>
          <p:nvPr/>
        </p:nvSpPr>
        <p:spPr>
          <a:xfrm>
            <a:off x="1023525" y="427597"/>
            <a:ext cx="790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Описание решения: Разработка моделей нейронных сетей</a:t>
            </a:r>
            <a:endParaRPr b="1" sz="21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3" name="Google Shape;343;p51"/>
          <p:cNvSpPr txBox="1"/>
          <p:nvPr/>
        </p:nvSpPr>
        <p:spPr>
          <a:xfrm>
            <a:off x="818345" y="1394505"/>
            <a:ext cx="79008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51"/>
          <p:cNvSpPr txBox="1"/>
          <p:nvPr/>
        </p:nvSpPr>
        <p:spPr>
          <a:xfrm>
            <a:off x="907275" y="868000"/>
            <a:ext cx="8133300" cy="1020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Helvetica Neue"/>
              <a:buChar char="●"/>
            </a:pPr>
            <a:r>
              <a:rPr b="1" lang="ru" sz="18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Обучение модели распознавания текста в гарантийных письмах</a:t>
            </a:r>
            <a:endParaRPr b="1" sz="18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Helvetica Neue"/>
              <a:buChar char="●"/>
            </a:pPr>
            <a:r>
              <a:rPr b="1" lang="ru" sz="18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Создание модели классификации гарантийных писем</a:t>
            </a:r>
            <a:endParaRPr b="1" sz="18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Helvetica Neue"/>
              <a:buChar char="●"/>
            </a:pPr>
            <a:r>
              <a:rPr b="1" lang="ru" sz="18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Обучение модели извлечения и классификации услуг</a:t>
            </a:r>
            <a:endParaRPr b="1" sz="18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45" name="Google Shape;345;p51"/>
          <p:cNvGraphicFramePr/>
          <p:nvPr/>
        </p:nvGraphicFramePr>
        <p:xfrm>
          <a:off x="907275" y="221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{03361A94-0679-45CF-9694-0D49D30590F1}</a:tableStyleId>
              </a:tblPr>
              <a:tblGrid>
                <a:gridCol w="2004175"/>
                <a:gridCol w="3357725"/>
                <a:gridCol w="2680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Модель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B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Преимущества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B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Недостатки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BAA"/>
                    </a:solidFill>
                  </a:tcPr>
                </a:tc>
              </a:tr>
              <a:tr h="63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BERT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Подходит для мультиклассового обучения и для случаев, когда объект может принадлежать нескольким классам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Долго обучается, есть облегченные варианты, например, DistilBERT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TextCNN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Хорошо показывает себя на небольшом количестве классов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Плохо улавливает контекст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FastText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Быстро обучается на большом наборе данных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Плохо подходит для мультиклассового обучения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46" name="Google Shape;3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360" y="903550"/>
            <a:ext cx="355890" cy="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350" y="1519000"/>
            <a:ext cx="378550" cy="3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350" y="1214552"/>
            <a:ext cx="355900" cy="32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1"/>
          <p:cNvSpPr/>
          <p:nvPr/>
        </p:nvSpPr>
        <p:spPr>
          <a:xfrm>
            <a:off x="616100" y="1176876"/>
            <a:ext cx="50400" cy="36903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52"/>
          <p:cNvCxnSpPr/>
          <p:nvPr/>
        </p:nvCxnSpPr>
        <p:spPr>
          <a:xfrm>
            <a:off x="392249" y="427603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p52"/>
          <p:cNvSpPr/>
          <p:nvPr/>
        </p:nvSpPr>
        <p:spPr>
          <a:xfrm>
            <a:off x="480263" y="580563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6" name="Google Shape;356;p52"/>
          <p:cNvSpPr txBox="1"/>
          <p:nvPr/>
        </p:nvSpPr>
        <p:spPr>
          <a:xfrm>
            <a:off x="1084575" y="351396"/>
            <a:ext cx="790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Описание решения: Интеграция и тестирование</a:t>
            </a:r>
            <a:endParaRPr b="1" sz="24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7" name="Google Shape;357;p52"/>
          <p:cNvSpPr/>
          <p:nvPr/>
        </p:nvSpPr>
        <p:spPr>
          <a:xfrm flipH="1">
            <a:off x="597082" y="1165898"/>
            <a:ext cx="54300" cy="3650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8" name="Google Shape;3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350" y="800625"/>
            <a:ext cx="7121264" cy="4342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/>
          <p:nvPr>
            <p:ph type="title"/>
          </p:nvPr>
        </p:nvSpPr>
        <p:spPr>
          <a:xfrm>
            <a:off x="619975" y="43175"/>
            <a:ext cx="83232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>
                <a:solidFill>
                  <a:srgbClr val="555555"/>
                </a:solidFill>
              </a:rPr>
              <a:t>Метрики для оценки модели (train_binary_model) </a:t>
            </a:r>
            <a:endParaRPr sz="2600"/>
          </a:p>
        </p:txBody>
      </p:sp>
      <p:pic>
        <p:nvPicPr>
          <p:cNvPr id="364" name="Google Shape;3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950" y="858800"/>
            <a:ext cx="5720146" cy="38013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5" name="Google Shape;36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225" y="3655325"/>
            <a:ext cx="4675925" cy="124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66" name="Google Shape;366;p53"/>
          <p:cNvCxnSpPr/>
          <p:nvPr/>
        </p:nvCxnSpPr>
        <p:spPr>
          <a:xfrm>
            <a:off x="102224" y="377253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p53"/>
          <p:cNvSpPr/>
          <p:nvPr/>
        </p:nvSpPr>
        <p:spPr>
          <a:xfrm>
            <a:off x="190238" y="530213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53"/>
          <p:cNvSpPr/>
          <p:nvPr/>
        </p:nvSpPr>
        <p:spPr>
          <a:xfrm flipH="1">
            <a:off x="307057" y="1115548"/>
            <a:ext cx="54300" cy="3650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title"/>
          </p:nvPr>
        </p:nvSpPr>
        <p:spPr>
          <a:xfrm>
            <a:off x="845975" y="43175"/>
            <a:ext cx="81942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>
                <a:solidFill>
                  <a:srgbClr val="555555"/>
                </a:solidFill>
              </a:rPr>
              <a:t>Метрики для оценки модели (</a:t>
            </a:r>
            <a:r>
              <a:rPr b="1" lang="ru" sz="2600">
                <a:solidFill>
                  <a:srgbClr val="555555"/>
                </a:solidFill>
              </a:rPr>
              <a:t>train_multiclass_model</a:t>
            </a:r>
            <a:r>
              <a:rPr b="1" lang="ru" sz="2600">
                <a:solidFill>
                  <a:srgbClr val="555555"/>
                </a:solidFill>
              </a:rPr>
              <a:t>) </a:t>
            </a:r>
            <a:endParaRPr sz="2600"/>
          </a:p>
        </p:txBody>
      </p:sp>
      <p:pic>
        <p:nvPicPr>
          <p:cNvPr id="374" name="Google Shape;3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625" y="933450"/>
            <a:ext cx="4793724" cy="40861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75" name="Google Shape;375;p54"/>
          <p:cNvCxnSpPr/>
          <p:nvPr/>
        </p:nvCxnSpPr>
        <p:spPr>
          <a:xfrm>
            <a:off x="214599" y="241503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6" name="Google Shape;376;p54"/>
          <p:cNvSpPr/>
          <p:nvPr/>
        </p:nvSpPr>
        <p:spPr>
          <a:xfrm>
            <a:off x="302613" y="394463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Google Shape;377;p54"/>
          <p:cNvSpPr/>
          <p:nvPr/>
        </p:nvSpPr>
        <p:spPr>
          <a:xfrm flipH="1">
            <a:off x="419432" y="979798"/>
            <a:ext cx="54300" cy="3650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"/>
          <p:cNvSpPr txBox="1"/>
          <p:nvPr>
            <p:ph idx="1" type="body"/>
          </p:nvPr>
        </p:nvSpPr>
        <p:spPr>
          <a:xfrm>
            <a:off x="1565050" y="181600"/>
            <a:ext cx="6708000" cy="55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BioMind Bot</a:t>
            </a:r>
            <a:r>
              <a:rPr lang="ru" sz="12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это чат-бот для Telegram, разработанный для больничной сети "Медси" с целью автоматизации процесса обработки гарантийных писем от страховых компаний. </a:t>
            </a:r>
            <a:endParaRPr/>
          </a:p>
        </p:txBody>
      </p:sp>
      <p:pic>
        <p:nvPicPr>
          <p:cNvPr id="383" name="Google Shape;3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00" y="181600"/>
            <a:ext cx="794849" cy="8002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4" name="Google Shape;384;p55"/>
          <p:cNvGraphicFramePr/>
          <p:nvPr/>
        </p:nvGraphicFramePr>
        <p:xfrm>
          <a:off x="668100" y="110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{03361A94-0679-45CF-9694-0D49D30590F1}</a:tableStyleId>
              </a:tblPr>
              <a:tblGrid>
                <a:gridCol w="2792300"/>
                <a:gridCol w="2699875"/>
                <a:gridCol w="2607475"/>
              </a:tblGrid>
              <a:tr h="61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/>
                        <a:t>В письме н</a:t>
                      </a:r>
                      <a:r>
                        <a:rPr b="1" lang="ru" sz="1300"/>
                        <a:t>айдена 1 услуга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/>
                        <a:t>В письме найдено несколько услуг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/>
                        <a:t>В письме н</a:t>
                      </a:r>
                      <a:r>
                        <a:rPr b="1" lang="ru" sz="1300"/>
                        <a:t>е найдено услуг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329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85" name="Google Shape;38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00" y="1787300"/>
            <a:ext cx="1448600" cy="3137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6" name="Google Shape;38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5775" y="1787288"/>
            <a:ext cx="1448600" cy="31374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7" name="Google Shape;38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4400" y="1787304"/>
            <a:ext cx="1448600" cy="31373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88" name="Google Shape;388;p55"/>
          <p:cNvCxnSpPr/>
          <p:nvPr/>
        </p:nvCxnSpPr>
        <p:spPr>
          <a:xfrm>
            <a:off x="82099" y="216128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55"/>
          <p:cNvSpPr/>
          <p:nvPr/>
        </p:nvSpPr>
        <p:spPr>
          <a:xfrm>
            <a:off x="170113" y="369088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0" name="Google Shape;390;p55"/>
          <p:cNvSpPr/>
          <p:nvPr/>
        </p:nvSpPr>
        <p:spPr>
          <a:xfrm flipH="1">
            <a:off x="286977" y="954425"/>
            <a:ext cx="34500" cy="3970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>
            <p:ph type="title"/>
          </p:nvPr>
        </p:nvSpPr>
        <p:spPr>
          <a:xfrm>
            <a:off x="415700" y="84725"/>
            <a:ext cx="88254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>
                <a:solidFill>
                  <a:srgbClr val="555555"/>
                </a:solidFill>
              </a:rPr>
              <a:t>Метрика для оценки чат-бота в Telegram</a:t>
            </a:r>
            <a:endParaRPr sz="2600"/>
          </a:p>
        </p:txBody>
      </p:sp>
      <p:pic>
        <p:nvPicPr>
          <p:cNvPr id="396" name="Google Shape;3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54" y="975025"/>
            <a:ext cx="5286652" cy="2321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7" name="Google Shape;397;p56"/>
          <p:cNvSpPr txBox="1"/>
          <p:nvPr/>
        </p:nvSpPr>
        <p:spPr>
          <a:xfrm>
            <a:off x="2054475" y="3400425"/>
            <a:ext cx="54450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Helvetica Neue"/>
                <a:ea typeface="Helvetica Neue"/>
                <a:cs typeface="Helvetica Neue"/>
                <a:sym typeface="Helvetica Neue"/>
              </a:rPr>
              <a:t>GCR = K/S * 100, </a:t>
            </a:r>
            <a:r>
              <a:rPr lang="ru" sz="1800">
                <a:latin typeface="Helvetica Neue"/>
                <a:ea typeface="Helvetica Neue"/>
                <a:cs typeface="Helvetica Neue"/>
                <a:sym typeface="Helvetica Neue"/>
              </a:rPr>
              <a:t>где: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ru" sz="1600">
                <a:latin typeface="Helvetica Neue"/>
                <a:ea typeface="Helvetica Neue"/>
                <a:cs typeface="Helvetica Neue"/>
                <a:sym typeface="Helvetica Neue"/>
              </a:rPr>
              <a:t>K — число диалогов, которые привели к достижению бизнес-цели;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ru" sz="1600">
                <a:latin typeface="Helvetica Neue"/>
                <a:ea typeface="Helvetica Neue"/>
                <a:cs typeface="Helvetica Neue"/>
                <a:sym typeface="Helvetica Neue"/>
              </a:rPr>
              <a:t>S — общее количество диалогов.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98" name="Google Shape;398;p56"/>
          <p:cNvCxnSpPr/>
          <p:nvPr/>
        </p:nvCxnSpPr>
        <p:spPr>
          <a:xfrm>
            <a:off x="172299" y="419153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9" name="Google Shape;399;p56"/>
          <p:cNvSpPr/>
          <p:nvPr/>
        </p:nvSpPr>
        <p:spPr>
          <a:xfrm>
            <a:off x="260313" y="572113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56"/>
          <p:cNvSpPr/>
          <p:nvPr/>
        </p:nvSpPr>
        <p:spPr>
          <a:xfrm flipH="1">
            <a:off x="377132" y="1157448"/>
            <a:ext cx="54300" cy="3650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7"/>
          <p:cNvSpPr txBox="1"/>
          <p:nvPr/>
        </p:nvSpPr>
        <p:spPr>
          <a:xfrm>
            <a:off x="1028368" y="102015"/>
            <a:ext cx="79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Полученные результаты (код на Github)</a:t>
            </a:r>
            <a:endParaRPr b="1" sz="2400">
              <a:solidFill>
                <a:srgbClr val="00ABA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6" name="Google Shape;406;p57"/>
          <p:cNvCxnSpPr/>
          <p:nvPr/>
        </p:nvCxnSpPr>
        <p:spPr>
          <a:xfrm>
            <a:off x="468449" y="427603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7" name="Google Shape;407;p57"/>
          <p:cNvSpPr/>
          <p:nvPr/>
        </p:nvSpPr>
        <p:spPr>
          <a:xfrm>
            <a:off x="464638" y="565913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57"/>
          <p:cNvSpPr/>
          <p:nvPr/>
        </p:nvSpPr>
        <p:spPr>
          <a:xfrm flipH="1">
            <a:off x="597082" y="1089698"/>
            <a:ext cx="54300" cy="3650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57"/>
          <p:cNvSpPr txBox="1"/>
          <p:nvPr/>
        </p:nvSpPr>
        <p:spPr>
          <a:xfrm>
            <a:off x="651375" y="4699575"/>
            <a:ext cx="76341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F6B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Ссылка на рабочий код </a:t>
            </a:r>
            <a:r>
              <a:rPr lang="ru" sz="1300" u="sng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https://github.com/HalamBalam/medsi_email_classifier</a:t>
            </a:r>
            <a:endParaRPr sz="13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F6B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0" name="Google Shape;41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213" y="623715"/>
            <a:ext cx="3141085" cy="39234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8"/>
          <p:cNvSpPr txBox="1"/>
          <p:nvPr>
            <p:ph idx="4294967295" type="title"/>
          </p:nvPr>
        </p:nvSpPr>
        <p:spPr>
          <a:xfrm>
            <a:off x="691000" y="66673"/>
            <a:ext cx="7886700" cy="753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5555"/>
                </a:solidFill>
              </a:rPr>
              <a:t>Рефлексия</a:t>
            </a:r>
            <a:endParaRPr sz="3000"/>
          </a:p>
        </p:txBody>
      </p:sp>
      <p:graphicFrame>
        <p:nvGraphicFramePr>
          <p:cNvPr id="416" name="Google Shape;416;p58"/>
          <p:cNvGraphicFramePr/>
          <p:nvPr/>
        </p:nvGraphicFramePr>
        <p:xfrm>
          <a:off x="1537900" y="95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{03361A94-0679-45CF-9694-0D49D30590F1}</a:tableStyleId>
              </a:tblPr>
              <a:tblGrid>
                <a:gridCol w="3100575"/>
                <a:gridCol w="3606275"/>
              </a:tblGrid>
              <a:tr h="33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09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Научились </a:t>
                      </a:r>
                      <a:r>
                        <a:rPr lang="ru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</a:rPr>
                        <a:t>применять методы аугментации текста.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Н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екорректный машинный перевод медицинской тематики усложнял работу над доработкой датасета.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80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374151"/>
                          </a:solidFill>
                        </a:rPr>
                        <a:t>Обучили две модели распознавания страховых писем: </a:t>
                      </a:r>
                      <a:r>
                        <a:rPr b="1" lang="ru">
                          <a:solidFill>
                            <a:srgbClr val="374151"/>
                          </a:solidFill>
                        </a:rPr>
                        <a:t>бинарную</a:t>
                      </a:r>
                      <a:r>
                        <a:rPr lang="ru">
                          <a:solidFill>
                            <a:srgbClr val="374151"/>
                          </a:solidFill>
                        </a:rPr>
                        <a:t>, отличающую услуги от их отсутствия, и </a:t>
                      </a:r>
                      <a:r>
                        <a:rPr b="1" lang="ru">
                          <a:solidFill>
                            <a:srgbClr val="374151"/>
                          </a:solidFill>
                        </a:rPr>
                        <a:t>мультиклассов</a:t>
                      </a:r>
                      <a:r>
                        <a:rPr b="1" lang="ru">
                          <a:solidFill>
                            <a:srgbClr val="374151"/>
                          </a:solidFill>
                        </a:rPr>
                        <a:t>ую</a:t>
                      </a:r>
                      <a:r>
                        <a:rPr lang="ru">
                          <a:solidFill>
                            <a:srgbClr val="374151"/>
                          </a:solidFill>
                        </a:rPr>
                        <a:t>, классифицирующ</a:t>
                      </a:r>
                      <a:r>
                        <a:rPr lang="ru">
                          <a:solidFill>
                            <a:srgbClr val="374151"/>
                          </a:solidFill>
                        </a:rPr>
                        <a:t>ую</a:t>
                      </a:r>
                      <a:r>
                        <a:rPr lang="ru">
                          <a:solidFill>
                            <a:srgbClr val="374151"/>
                          </a:solidFill>
                        </a:rPr>
                        <a:t> услуги по 75 элементам справочника. Для обучения использовали аугментированные датасеты final_aug_df.csv и multiclass_df.csv. 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В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екторные embedding невозможно заменить на корректные мед.термины.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17" name="Google Shape;41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150" y="1020950"/>
            <a:ext cx="337458" cy="2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325" y="1020950"/>
            <a:ext cx="297925" cy="29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58"/>
          <p:cNvCxnSpPr/>
          <p:nvPr/>
        </p:nvCxnSpPr>
        <p:spPr>
          <a:xfrm>
            <a:off x="96199" y="371478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0" name="Google Shape;420;p58"/>
          <p:cNvSpPr/>
          <p:nvPr/>
        </p:nvSpPr>
        <p:spPr>
          <a:xfrm>
            <a:off x="92388" y="509788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1" name="Google Shape;421;p58"/>
          <p:cNvSpPr/>
          <p:nvPr/>
        </p:nvSpPr>
        <p:spPr>
          <a:xfrm flipH="1">
            <a:off x="224832" y="1033573"/>
            <a:ext cx="54300" cy="3650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9"/>
          <p:cNvSpPr txBox="1"/>
          <p:nvPr/>
        </p:nvSpPr>
        <p:spPr>
          <a:xfrm>
            <a:off x="481450" y="1233400"/>
            <a:ext cx="5663100" cy="23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●"/>
            </a:pPr>
            <a:r>
              <a:rPr lang="ru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</a:t>
            </a:r>
            <a:r>
              <a:rPr lang="ru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тение PDF и word-документов в Telegram 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●"/>
            </a:pPr>
            <a:r>
              <a:rPr lang="ru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Разработка базы данных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●"/>
            </a:pPr>
            <a:r>
              <a:rPr lang="ru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Доработка пользовательского интерфейса после получения обратной связи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7" name="Google Shape;427;p59"/>
          <p:cNvSpPr txBox="1"/>
          <p:nvPr>
            <p:ph idx="4294967295" type="title"/>
          </p:nvPr>
        </p:nvSpPr>
        <p:spPr>
          <a:xfrm>
            <a:off x="628650" y="2391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555555"/>
                </a:solidFill>
              </a:rPr>
              <a:t>Перспективы</a:t>
            </a:r>
            <a:endParaRPr sz="3000"/>
          </a:p>
        </p:txBody>
      </p:sp>
      <p:pic>
        <p:nvPicPr>
          <p:cNvPr id="428" name="Google Shape;4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224" y="273850"/>
            <a:ext cx="2920251" cy="18079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29" name="Google Shape;429;p59"/>
          <p:cNvCxnSpPr/>
          <p:nvPr/>
        </p:nvCxnSpPr>
        <p:spPr>
          <a:xfrm>
            <a:off x="144749" y="415353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0" name="Google Shape;430;p59"/>
          <p:cNvSpPr/>
          <p:nvPr/>
        </p:nvSpPr>
        <p:spPr>
          <a:xfrm>
            <a:off x="140938" y="553663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1" name="Google Shape;431;p59"/>
          <p:cNvSpPr/>
          <p:nvPr/>
        </p:nvSpPr>
        <p:spPr>
          <a:xfrm flipH="1">
            <a:off x="273382" y="1077448"/>
            <a:ext cx="54300" cy="3650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BAA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0"/>
          <p:cNvSpPr txBox="1"/>
          <p:nvPr>
            <p:ph type="title"/>
          </p:nvPr>
        </p:nvSpPr>
        <p:spPr>
          <a:xfrm>
            <a:off x="66296" y="1851487"/>
            <a:ext cx="90114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550" lIns="90550" spcFirstLastPara="1" rIns="90550" wrap="square" tIns="905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Quattrocento Sans"/>
              <a:buNone/>
            </a:pPr>
            <a:r>
              <a:rPr lang="ru">
                <a:solidFill>
                  <a:schemeClr val="lt1"/>
                </a:solidFill>
              </a:rPr>
              <a:t>Спасибо за внимание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437" name="Google Shape;437;p60"/>
          <p:cNvSpPr txBox="1"/>
          <p:nvPr>
            <p:ph idx="12" type="sldNum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950" lIns="33950" spcFirstLastPara="1" rIns="33950" wrap="square" tIns="339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Quattrocento Sans"/>
              <a:buNone/>
            </a:pPr>
            <a:fld id="{00000000-1234-1234-1234-123412341234}" type="slidenum">
              <a:rPr b="1" lang="ru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1"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C:\Users\Давыдовы\dwhelper\_ФРИЛАНС\МФТИ\Преза ОИ\logo_white.png" id="438" name="Google Shape;43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2859" y="384507"/>
            <a:ext cx="745049" cy="270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43"/>
          <p:cNvGrpSpPr/>
          <p:nvPr/>
        </p:nvGrpSpPr>
        <p:grpSpPr>
          <a:xfrm>
            <a:off x="140725" y="4559979"/>
            <a:ext cx="2255367" cy="502338"/>
            <a:chOff x="4645472" y="8295222"/>
            <a:chExt cx="3007156" cy="669784"/>
          </a:xfrm>
        </p:grpSpPr>
        <p:pic>
          <p:nvPicPr>
            <p:cNvPr id="236" name="Google Shape;236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45472" y="8295222"/>
              <a:ext cx="1399299" cy="625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43"/>
            <p:cNvSpPr/>
            <p:nvPr/>
          </p:nvSpPr>
          <p:spPr>
            <a:xfrm>
              <a:off x="6990228" y="8720206"/>
              <a:ext cx="662400" cy="24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43"/>
          <p:cNvSpPr/>
          <p:nvPr/>
        </p:nvSpPr>
        <p:spPr>
          <a:xfrm>
            <a:off x="189460" y="1875354"/>
            <a:ext cx="76440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p43"/>
          <p:cNvPicPr preferRelativeResize="0"/>
          <p:nvPr/>
        </p:nvPicPr>
        <p:blipFill rotWithShape="1">
          <a:blip r:embed="rId4">
            <a:alphaModFix amt="41000"/>
          </a:blip>
          <a:srcRect b="0" l="33876" r="34911" t="0"/>
          <a:stretch/>
        </p:blipFill>
        <p:spPr>
          <a:xfrm rot="10800000">
            <a:off x="4469770" y="-70901"/>
            <a:ext cx="5224668" cy="513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3"/>
          <p:cNvSpPr txBox="1"/>
          <p:nvPr/>
        </p:nvSpPr>
        <p:spPr>
          <a:xfrm>
            <a:off x="385794" y="1757044"/>
            <a:ext cx="847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97307" y="56624"/>
            <a:ext cx="500063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3"/>
          <p:cNvSpPr txBox="1"/>
          <p:nvPr/>
        </p:nvSpPr>
        <p:spPr>
          <a:xfrm>
            <a:off x="6285400" y="1701338"/>
            <a:ext cx="30594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РУСЛАН МИННЕБАЕВ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в</a:t>
            </a:r>
            <a:r>
              <a:rPr lang="ru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рач-терапевт</a:t>
            </a:r>
            <a:endParaRPr b="0" i="0" sz="12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3"/>
          <p:cNvSpPr txBox="1"/>
          <p:nvPr/>
        </p:nvSpPr>
        <p:spPr>
          <a:xfrm>
            <a:off x="2188424" y="3035825"/>
            <a:ext cx="1644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3"/>
          <p:cNvSpPr txBox="1"/>
          <p:nvPr/>
        </p:nvSpPr>
        <p:spPr>
          <a:xfrm>
            <a:off x="-453000" y="3969550"/>
            <a:ext cx="4066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ЮЛИЯ </a:t>
            </a:r>
            <a:r>
              <a:rPr b="1"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САБЕРУЛЛИНА 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 данных 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медицинской сфере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43"/>
          <p:cNvSpPr txBox="1"/>
          <p:nvPr/>
        </p:nvSpPr>
        <p:spPr>
          <a:xfrm>
            <a:off x="4538650" y="1981300"/>
            <a:ext cx="26205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СВЕТЛАНА </a:t>
            </a:r>
            <a:r>
              <a:rPr b="1"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ГЛОВА 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доцент кафедры терапии, врач-кардиолог, пульмонолог, к.м.н.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68725" y="2620325"/>
            <a:ext cx="1369800" cy="13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2224" y="2627502"/>
            <a:ext cx="1369800" cy="136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36613" y="628039"/>
            <a:ext cx="1369800" cy="1368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3"/>
          <p:cNvSpPr txBox="1"/>
          <p:nvPr/>
        </p:nvSpPr>
        <p:spPr>
          <a:xfrm>
            <a:off x="5508250" y="3997325"/>
            <a:ext cx="4186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ВЕРОНИКА </a:t>
            </a:r>
            <a:r>
              <a:rPr b="1"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КОПЕНА 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руководитель отдела тестирования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SberAI, R&amp;D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43"/>
          <p:cNvSpPr txBox="1"/>
          <p:nvPr/>
        </p:nvSpPr>
        <p:spPr>
          <a:xfrm>
            <a:off x="5350013" y="5259350"/>
            <a:ext cx="385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latin typeface="Calibri"/>
                <a:ea typeface="Calibri"/>
                <a:cs typeface="Calibri"/>
                <a:sym typeface="Calibri"/>
              </a:rPr>
              <a:t>                                                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43"/>
          <p:cNvSpPr txBox="1"/>
          <p:nvPr/>
        </p:nvSpPr>
        <p:spPr>
          <a:xfrm>
            <a:off x="-78275" y="1657700"/>
            <a:ext cx="30240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АНТОН СУРГАНОВ 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архитектор 1С, 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Сбер Еаптека</a:t>
            </a:r>
            <a:r>
              <a:rPr b="0" i="0" lang="ru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886" y="261124"/>
            <a:ext cx="1396575" cy="13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3"/>
          <p:cNvSpPr txBox="1"/>
          <p:nvPr/>
        </p:nvSpPr>
        <p:spPr>
          <a:xfrm>
            <a:off x="3325888" y="4321425"/>
            <a:ext cx="26205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ИЛЬЯС ЭЛЬДАРОВ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руководитель IT-проектов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40551" y="261126"/>
            <a:ext cx="1339201" cy="133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24838" y="2952425"/>
            <a:ext cx="1339199" cy="1339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3"/>
          <p:cNvSpPr txBox="1"/>
          <p:nvPr/>
        </p:nvSpPr>
        <p:spPr>
          <a:xfrm>
            <a:off x="2008500" y="2008410"/>
            <a:ext cx="30240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ru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АННА ПЕРМЯКОВА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ПГМУ им. Е.А.Вагнера, преподаватель, врач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1750" y="549850"/>
            <a:ext cx="1460700" cy="14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3"/>
          <p:cNvSpPr/>
          <p:nvPr/>
        </p:nvSpPr>
        <p:spPr>
          <a:xfrm>
            <a:off x="2396239" y="121825"/>
            <a:ext cx="43467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КОМАНДА ПРОЕКТА</a:t>
            </a:r>
            <a:endParaRPr b="1" i="0" sz="3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9" name="Google Shape;259;p43"/>
          <p:cNvCxnSpPr/>
          <p:nvPr/>
        </p:nvCxnSpPr>
        <p:spPr>
          <a:xfrm>
            <a:off x="315549" y="121828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0" name="Google Shape;260;p43"/>
          <p:cNvSpPr/>
          <p:nvPr/>
        </p:nvSpPr>
        <p:spPr>
          <a:xfrm>
            <a:off x="388438" y="261113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6204" y="315402"/>
            <a:ext cx="145700" cy="22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44"/>
          <p:cNvCxnSpPr/>
          <p:nvPr/>
        </p:nvCxnSpPr>
        <p:spPr>
          <a:xfrm>
            <a:off x="468449" y="427603"/>
            <a:ext cx="483947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7" name="Google Shape;267;p44"/>
          <p:cNvSpPr/>
          <p:nvPr/>
        </p:nvSpPr>
        <p:spPr>
          <a:xfrm>
            <a:off x="480263" y="580563"/>
            <a:ext cx="338081" cy="338081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8" name="Google Shape;268;p44"/>
          <p:cNvSpPr txBox="1"/>
          <p:nvPr/>
        </p:nvSpPr>
        <p:spPr>
          <a:xfrm>
            <a:off x="1189343" y="282740"/>
            <a:ext cx="79008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Содержание </a:t>
            </a:r>
            <a:endParaRPr b="1" sz="2400">
              <a:solidFill>
                <a:srgbClr val="00ABA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9" name="Google Shape;269;p44"/>
          <p:cNvSpPr txBox="1"/>
          <p:nvPr/>
        </p:nvSpPr>
        <p:spPr>
          <a:xfrm>
            <a:off x="1110289" y="1092951"/>
            <a:ext cx="7802100" cy="23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ru" sz="2200">
                <a:latin typeface="Helvetica Neue"/>
                <a:ea typeface="Helvetica Neue"/>
                <a:cs typeface="Helvetica Neue"/>
                <a:sym typeface="Helvetica Neue"/>
              </a:rPr>
              <a:t>Общая цель проекта и его основные задачи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ru" sz="2200">
                <a:latin typeface="Helvetica Neue"/>
                <a:ea typeface="Helvetica Neue"/>
                <a:cs typeface="Helvetica Neue"/>
                <a:sym typeface="Helvetica Neue"/>
              </a:rPr>
              <a:t>Анализ проблемы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ru" sz="2200">
                <a:latin typeface="Helvetica Neue"/>
                <a:ea typeface="Helvetica Neue"/>
                <a:cs typeface="Helvetica Neue"/>
                <a:sym typeface="Helvetica Neue"/>
              </a:rPr>
              <a:t>Практическая ценность и применимость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ru" sz="2200">
                <a:latin typeface="Helvetica Neue"/>
                <a:ea typeface="Helvetica Neue"/>
                <a:cs typeface="Helvetica Neue"/>
                <a:sym typeface="Helvetica Neue"/>
              </a:rPr>
              <a:t>Описание решения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AutoNum type="arabicPeriod"/>
            </a:pPr>
            <a:r>
              <a:rPr lang="ru" sz="2200">
                <a:latin typeface="Helvetica Neue"/>
                <a:ea typeface="Helvetica Neue"/>
                <a:cs typeface="Helvetica Neue"/>
                <a:sym typeface="Helvetica Neue"/>
              </a:rPr>
              <a:t>Результаты и перспективы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44"/>
          <p:cNvSpPr/>
          <p:nvPr/>
        </p:nvSpPr>
        <p:spPr>
          <a:xfrm>
            <a:off x="623652" y="1280599"/>
            <a:ext cx="42600" cy="1682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1" name="Google Shape;2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29" y="634839"/>
            <a:ext cx="145700" cy="22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" name="Google Shape;276;p45"/>
          <p:cNvCxnSpPr/>
          <p:nvPr/>
        </p:nvCxnSpPr>
        <p:spPr>
          <a:xfrm>
            <a:off x="468449" y="427603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" name="Google Shape;277;p45"/>
          <p:cNvSpPr/>
          <p:nvPr/>
        </p:nvSpPr>
        <p:spPr>
          <a:xfrm>
            <a:off x="480263" y="580563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818364" y="2063451"/>
            <a:ext cx="78021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Helvetica Neue"/>
              <a:buNone/>
            </a:pPr>
            <a:r>
              <a:rPr b="1" lang="ru" sz="15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Извлечение текстовой информации</a:t>
            </a:r>
            <a:endParaRPr b="1" sz="15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Helvetica Neue"/>
              <a:buNone/>
            </a:pPr>
            <a:r>
              <a:rPr lang="ru" sz="15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Обучить нейросеть распознавать и извлекать текстовую информацию из гарантийных писем.</a:t>
            </a:r>
            <a:endParaRPr sz="15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Helvetica Neue"/>
              <a:buNone/>
            </a:pPr>
            <a:r>
              <a:t/>
            </a:r>
            <a:endParaRPr sz="15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Helvetica Neue"/>
              <a:buNone/>
            </a:pPr>
            <a:r>
              <a:rPr b="1" lang="ru" sz="15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Услуги классификации</a:t>
            </a:r>
            <a:endParaRPr b="1" sz="15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Helvetica Neue"/>
              <a:buNone/>
            </a:pPr>
            <a:r>
              <a:rPr lang="ru" sz="15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Реализовать функцию классификации извлеченной информации в соответствии с категориями услуг, определенными в прейскуранте.</a:t>
            </a:r>
            <a:endParaRPr sz="15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Занесение информации в базу данных</a:t>
            </a:r>
            <a:br>
              <a:rPr b="1" lang="ru" sz="15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" sz="15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Автоматизировать запись обработанных результатов в базу данных мед. учреждения для последующего использования.</a:t>
            </a:r>
            <a:endParaRPr sz="15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" name="Google Shape;279;p45"/>
          <p:cNvSpPr/>
          <p:nvPr/>
        </p:nvSpPr>
        <p:spPr>
          <a:xfrm>
            <a:off x="616100" y="1100676"/>
            <a:ext cx="50400" cy="36903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1010900" y="150550"/>
            <a:ext cx="786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Общая цель проекта и его основные задачи</a:t>
            </a:r>
            <a:r>
              <a:rPr b="1" lang="ru" sz="24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281" name="Google Shape;281;p45"/>
          <p:cNvSpPr txBox="1"/>
          <p:nvPr/>
        </p:nvSpPr>
        <p:spPr>
          <a:xfrm>
            <a:off x="1495375" y="88000"/>
            <a:ext cx="62556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2" name="Google Shape;282;p45"/>
          <p:cNvSpPr/>
          <p:nvPr/>
        </p:nvSpPr>
        <p:spPr>
          <a:xfrm>
            <a:off x="1375825" y="704650"/>
            <a:ext cx="6494700" cy="12534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Общая цель проекта заключается в создании и развитии системы автоматизированной обработки гарантийных писем, обеспечивающей извлечение текстовой информации, классификацию услуг и последующее занесение данных в базу данных медицинского учреждения.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7" name="Google Shape;287;p46"/>
          <p:cNvCxnSpPr/>
          <p:nvPr/>
        </p:nvCxnSpPr>
        <p:spPr>
          <a:xfrm>
            <a:off x="468449" y="427603"/>
            <a:ext cx="483947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8" name="Google Shape;288;p46"/>
          <p:cNvSpPr/>
          <p:nvPr/>
        </p:nvSpPr>
        <p:spPr>
          <a:xfrm>
            <a:off x="480263" y="580563"/>
            <a:ext cx="338081" cy="338081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p46"/>
          <p:cNvSpPr txBox="1"/>
          <p:nvPr/>
        </p:nvSpPr>
        <p:spPr>
          <a:xfrm>
            <a:off x="1189343" y="157640"/>
            <a:ext cx="79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Анализ проблемы</a:t>
            </a:r>
            <a:endParaRPr b="1" sz="2400">
              <a:solidFill>
                <a:srgbClr val="00ABA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46"/>
          <p:cNvSpPr txBox="1"/>
          <p:nvPr/>
        </p:nvSpPr>
        <p:spPr>
          <a:xfrm>
            <a:off x="818345" y="609055"/>
            <a:ext cx="7900800" cy="53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Helvetica Neue"/>
              <a:buChar char="●"/>
            </a:pPr>
            <a:r>
              <a:rPr b="1" lang="ru" sz="1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Привязка гарантийного письма (ГП) к прейскуранту в целом</a:t>
            </a:r>
            <a:r>
              <a:rPr lang="ru" sz="1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ru" sz="1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 не к конкретным услугам.</a:t>
            </a:r>
            <a:endParaRPr b="1" sz="17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Гарантийное письмо (ГП) охватывает весь перечень услуг, а не отдельные специфические услуги.</a:t>
            </a:r>
            <a:endParaRPr sz="17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Helvetica Neue"/>
              <a:buChar char="●"/>
            </a:pPr>
            <a:r>
              <a:rPr b="1" lang="ru" sz="1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Проведение врачом услуг по </a:t>
            </a:r>
            <a:r>
              <a:rPr b="1" lang="ru" sz="1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ГП</a:t>
            </a:r>
            <a:r>
              <a:rPr b="1" lang="ru" sz="1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не предусмотренным для него.</a:t>
            </a:r>
            <a:endParaRPr b="1" sz="17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Врач выполняет предоставление услуг на основе ГП, которые не были инициированы или задумывались для выполнения врачом.</a:t>
            </a:r>
            <a:endParaRPr sz="17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Helvetica Neue"/>
              <a:buChar char="●"/>
            </a:pPr>
            <a:r>
              <a:rPr b="1" lang="ru" sz="1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Страховая компания отказывается оплачивать целевые услуги, несмотря на затраты </a:t>
            </a:r>
            <a:r>
              <a:rPr b="1" lang="ru" sz="1700">
                <a:solidFill>
                  <a:srgbClr val="4D515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МЕДСИ</a:t>
            </a:r>
            <a:r>
              <a:rPr b="1" lang="ru" sz="1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1" sz="17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3741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Страховая компания отклоняет оплату определенных услуг, несмотря на факт того, что МЕДСИ уже понесла расходы на эти целевые медицинские услуги.</a:t>
            </a:r>
            <a:endParaRPr sz="1700">
              <a:solidFill>
                <a:srgbClr val="37415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NeueCyr"/>
              <a:ea typeface="HelveticaNeueCyr"/>
              <a:cs typeface="HelveticaNeueCyr"/>
              <a:sym typeface="HelveticaNeueCy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46"/>
          <p:cNvSpPr/>
          <p:nvPr/>
        </p:nvSpPr>
        <p:spPr>
          <a:xfrm>
            <a:off x="616100" y="1329276"/>
            <a:ext cx="50400" cy="36903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Google Shape;296;p47"/>
          <p:cNvCxnSpPr/>
          <p:nvPr/>
        </p:nvCxnSpPr>
        <p:spPr>
          <a:xfrm>
            <a:off x="468449" y="427603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7" name="Google Shape;297;p47"/>
          <p:cNvSpPr/>
          <p:nvPr/>
        </p:nvSpPr>
        <p:spPr>
          <a:xfrm>
            <a:off x="480263" y="580563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Google Shape;298;p47"/>
          <p:cNvSpPr txBox="1"/>
          <p:nvPr/>
        </p:nvSpPr>
        <p:spPr>
          <a:xfrm>
            <a:off x="1189343" y="282740"/>
            <a:ext cx="79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Практическая ценность и применимость</a:t>
            </a:r>
            <a:endParaRPr b="1" sz="2400">
              <a:solidFill>
                <a:srgbClr val="00ABA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Google Shape;299;p47"/>
          <p:cNvSpPr txBox="1"/>
          <p:nvPr/>
        </p:nvSpPr>
        <p:spPr>
          <a:xfrm>
            <a:off x="818345" y="1394505"/>
            <a:ext cx="79008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47"/>
          <p:cNvSpPr/>
          <p:nvPr/>
        </p:nvSpPr>
        <p:spPr>
          <a:xfrm flipH="1">
            <a:off x="597082" y="1165898"/>
            <a:ext cx="54300" cy="3650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1" name="Google Shape;3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825" y="823325"/>
            <a:ext cx="6414124" cy="4165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Google Shape;306;p48"/>
          <p:cNvCxnSpPr/>
          <p:nvPr/>
        </p:nvCxnSpPr>
        <p:spPr>
          <a:xfrm>
            <a:off x="468449" y="427603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7" name="Google Shape;307;p48"/>
          <p:cNvSpPr/>
          <p:nvPr/>
        </p:nvSpPr>
        <p:spPr>
          <a:xfrm>
            <a:off x="480263" y="580563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8" name="Google Shape;308;p48"/>
          <p:cNvSpPr txBox="1"/>
          <p:nvPr/>
        </p:nvSpPr>
        <p:spPr>
          <a:xfrm>
            <a:off x="1189343" y="282740"/>
            <a:ext cx="79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Решение проблем</a:t>
            </a:r>
            <a:endParaRPr b="1" sz="2400">
              <a:solidFill>
                <a:srgbClr val="00ABA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48"/>
          <p:cNvSpPr txBox="1"/>
          <p:nvPr/>
        </p:nvSpPr>
        <p:spPr>
          <a:xfrm>
            <a:off x="818345" y="1394505"/>
            <a:ext cx="79008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48"/>
          <p:cNvSpPr/>
          <p:nvPr/>
        </p:nvSpPr>
        <p:spPr>
          <a:xfrm flipH="1">
            <a:off x="596989" y="1394506"/>
            <a:ext cx="34200" cy="2839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p48"/>
          <p:cNvSpPr/>
          <p:nvPr/>
        </p:nvSpPr>
        <p:spPr>
          <a:xfrm flipH="1">
            <a:off x="597082" y="1165898"/>
            <a:ext cx="54300" cy="3650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2" name="Google Shape;3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126" y="652050"/>
            <a:ext cx="6001677" cy="439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type="title"/>
          </p:nvPr>
        </p:nvSpPr>
        <p:spPr>
          <a:xfrm>
            <a:off x="758525" y="4316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ru" sz="3000">
                <a:solidFill>
                  <a:srgbClr val="555555"/>
                </a:solidFill>
              </a:rPr>
              <a:t>Описание решения: этапы реализации</a:t>
            </a:r>
            <a:endParaRPr sz="3000"/>
          </a:p>
        </p:txBody>
      </p:sp>
      <p:graphicFrame>
        <p:nvGraphicFramePr>
          <p:cNvPr id="318" name="Google Shape;318;p49"/>
          <p:cNvGraphicFramePr/>
          <p:nvPr/>
        </p:nvGraphicFramePr>
        <p:xfrm>
          <a:off x="758525" y="103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{03361A94-0679-45CF-9694-0D49D30590F1}</a:tableStyleId>
              </a:tblPr>
              <a:tblGrid>
                <a:gridCol w="494150"/>
                <a:gridCol w="433185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/>
                        <a:t>№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/>
                        <a:t>Название этапа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/>
                        <a:t>Срок реализации</a:t>
                      </a:r>
                      <a:endParaRPr b="1"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1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18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500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</a:rPr>
                        <a:t>Подготовка датасета для обучения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25.12 - 26.12.23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2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18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500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</a:rPr>
                        <a:t>Создание и обучение моделей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27.12 - 29.12.23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3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</a:rPr>
                        <a:t>Тестирование моделей 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08.01.24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4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Разработка пользовательского интерфейса (чат-бот в Telegram)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08.01 - 10.01.23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5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</a:rPr>
                        <a:t>Тестирование </a:t>
                      </a:r>
                      <a:r>
                        <a:rPr lang="ru" sz="1500"/>
                        <a:t>чат-бота в Telegram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/>
                        <a:t>11.01.23</a:t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319" name="Google Shape;319;p49"/>
          <p:cNvCxnSpPr/>
          <p:nvPr/>
        </p:nvCxnSpPr>
        <p:spPr>
          <a:xfrm>
            <a:off x="223124" y="334953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0" name="Google Shape;320;p49"/>
          <p:cNvSpPr/>
          <p:nvPr/>
        </p:nvSpPr>
        <p:spPr>
          <a:xfrm>
            <a:off x="234938" y="487913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49"/>
          <p:cNvSpPr/>
          <p:nvPr/>
        </p:nvSpPr>
        <p:spPr>
          <a:xfrm flipH="1">
            <a:off x="351757" y="1073248"/>
            <a:ext cx="54300" cy="3650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513" y="3831950"/>
            <a:ext cx="1046462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1925" y="2257750"/>
            <a:ext cx="630250" cy="824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50"/>
          <p:cNvCxnSpPr/>
          <p:nvPr/>
        </p:nvCxnSpPr>
        <p:spPr>
          <a:xfrm>
            <a:off x="468449" y="427603"/>
            <a:ext cx="483900" cy="0"/>
          </a:xfrm>
          <a:prstGeom prst="straightConnector1">
            <a:avLst/>
          </a:prstGeom>
          <a:noFill/>
          <a:ln cap="flat" cmpd="sng" w="38100">
            <a:solidFill>
              <a:srgbClr val="00ABA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" name="Google Shape;329;p50"/>
          <p:cNvSpPr/>
          <p:nvPr/>
        </p:nvSpPr>
        <p:spPr>
          <a:xfrm>
            <a:off x="480263" y="580563"/>
            <a:ext cx="338100" cy="338100"/>
          </a:xfrm>
          <a:prstGeom prst="rect">
            <a:avLst/>
          </a:prstGeom>
          <a:solidFill>
            <a:srgbClr val="00ABA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1" lang="ru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50"/>
          <p:cNvSpPr txBox="1"/>
          <p:nvPr/>
        </p:nvSpPr>
        <p:spPr>
          <a:xfrm>
            <a:off x="1160168" y="166740"/>
            <a:ext cx="79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Описание решения: Подготовительный этап</a:t>
            </a:r>
            <a:endParaRPr b="1" sz="24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" name="Google Shape;331;p50"/>
          <p:cNvSpPr txBox="1"/>
          <p:nvPr/>
        </p:nvSpPr>
        <p:spPr>
          <a:xfrm>
            <a:off x="818345" y="1394505"/>
            <a:ext cx="79008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50"/>
          <p:cNvSpPr txBox="1"/>
          <p:nvPr/>
        </p:nvSpPr>
        <p:spPr>
          <a:xfrm>
            <a:off x="944425" y="2257750"/>
            <a:ext cx="8133300" cy="13494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Helvetica Neue"/>
                <a:ea typeface="Helvetica Neue"/>
                <a:cs typeface="Helvetica Neue"/>
                <a:sym typeface="Helvetica Neue"/>
              </a:rPr>
              <a:t>ПРОБЛЕМЫ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Helvetica Neue"/>
              <a:buChar char="●"/>
            </a:pPr>
            <a:r>
              <a:rPr lang="ru" sz="1750">
                <a:latin typeface="Helvetica Neue"/>
                <a:ea typeface="Helvetica Neue"/>
                <a:cs typeface="Helvetica Neue"/>
                <a:sym typeface="Helvetica Neue"/>
              </a:rPr>
              <a:t>предоставленный датасет имеет ограниченное количество данных</a:t>
            </a:r>
            <a:endParaRPr sz="17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Helvetica Neue"/>
              <a:buChar char="●"/>
            </a:pPr>
            <a:r>
              <a:rPr lang="ru" sz="1750">
                <a:latin typeface="Helvetica Neue"/>
                <a:ea typeface="Helvetica Neue"/>
                <a:cs typeface="Helvetica Neue"/>
                <a:sym typeface="Helvetica Neue"/>
              </a:rPr>
              <a:t>размеченные данные имеют ошибки</a:t>
            </a:r>
            <a:endParaRPr sz="17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Helvetica Neue"/>
              <a:buChar char="●"/>
            </a:pPr>
            <a:r>
              <a:rPr lang="ru" sz="1750">
                <a:latin typeface="Helvetica Neue"/>
                <a:ea typeface="Helvetica Neue"/>
                <a:cs typeface="Helvetica Neue"/>
                <a:sym typeface="Helvetica Neue"/>
              </a:rPr>
              <a:t>не все услуги представлены в датасете</a:t>
            </a:r>
            <a:endParaRPr sz="17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p50"/>
          <p:cNvSpPr txBox="1"/>
          <p:nvPr/>
        </p:nvSpPr>
        <p:spPr>
          <a:xfrm>
            <a:off x="944425" y="3661375"/>
            <a:ext cx="8133300" cy="13044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Helvetica Neue"/>
                <a:ea typeface="Helvetica Neue"/>
                <a:cs typeface="Helvetica Neue"/>
                <a:sym typeface="Helvetica Neue"/>
              </a:rPr>
              <a:t>РЕШЕНИЕ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Helvetica Neue"/>
                <a:ea typeface="Helvetica Neue"/>
                <a:cs typeface="Helvetica Neue"/>
                <a:sym typeface="Helvetica Neue"/>
              </a:rPr>
              <a:t>Разработка вариантов расширения датасета: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Helvetica Neue"/>
                <a:ea typeface="Helvetica Neue"/>
                <a:cs typeface="Helvetica Neue"/>
                <a:sym typeface="Helvetica Neue"/>
              </a:rPr>
              <a:t>пары текстов / изменение порядка слов и предложений / удаление случайных слов / зашумление / синонимы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" name="Google Shape;334;p50"/>
          <p:cNvSpPr/>
          <p:nvPr/>
        </p:nvSpPr>
        <p:spPr>
          <a:xfrm>
            <a:off x="651400" y="1176875"/>
            <a:ext cx="15000" cy="3789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00484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5" name="Google Shape;33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7163" y="536050"/>
            <a:ext cx="4803179" cy="1667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11_Office Theme">
  <a:themeElements>
    <a:clrScheme name="Медси">
      <a:dk1>
        <a:srgbClr val="3A3838"/>
      </a:dk1>
      <a:lt1>
        <a:srgbClr val="FFFFFF"/>
      </a:lt1>
      <a:dk2>
        <a:srgbClr val="1E1E1E"/>
      </a:dk2>
      <a:lt2>
        <a:srgbClr val="E7E6E6"/>
      </a:lt2>
      <a:accent1>
        <a:srgbClr val="00ABAA"/>
      </a:accent1>
      <a:accent2>
        <a:srgbClr val="008582"/>
      </a:accent2>
      <a:accent3>
        <a:srgbClr val="006462"/>
      </a:accent3>
      <a:accent4>
        <a:srgbClr val="FFDA2F"/>
      </a:accent4>
      <a:accent5>
        <a:srgbClr val="A5A5A5"/>
      </a:accent5>
      <a:accent6>
        <a:srgbClr val="767171"/>
      </a:accent6>
      <a:hlink>
        <a:srgbClr val="D0CECE"/>
      </a:hlink>
      <a:folHlink>
        <a:srgbClr val="FFDA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-light-2">
  <a:themeElements>
    <a:clrScheme name="МФТИ">
      <a:dk1>
        <a:srgbClr val="525252"/>
      </a:dk1>
      <a:lt1>
        <a:srgbClr val="FFFFFF"/>
      </a:lt1>
      <a:dk2>
        <a:srgbClr val="525252"/>
      </a:dk2>
      <a:lt2>
        <a:srgbClr val="FFFFFF"/>
      </a:lt2>
      <a:accent1>
        <a:srgbClr val="0072BC"/>
      </a:accent1>
      <a:accent2>
        <a:srgbClr val="525252"/>
      </a:accent2>
      <a:accent3>
        <a:srgbClr val="7C7C7C"/>
      </a:accent3>
      <a:accent4>
        <a:srgbClr val="FFAB40"/>
      </a:accent4>
      <a:accent5>
        <a:srgbClr val="0072BC"/>
      </a:accent5>
      <a:accent6>
        <a:srgbClr val="525252"/>
      </a:accent6>
      <a:hlink>
        <a:srgbClr val="FFAB40"/>
      </a:hlink>
      <a:folHlink>
        <a:srgbClr val="92C5E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